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1"/>
  </p:notesMasterIdLst>
  <p:handoutMasterIdLst>
    <p:handoutMasterId r:id="rId22"/>
  </p:handoutMasterIdLst>
  <p:sldIdLst>
    <p:sldId id="256" r:id="rId5"/>
    <p:sldId id="626"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FF04"/>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6" autoAdjust="0"/>
    <p:restoredTop sz="48163" autoAdjust="0"/>
  </p:normalViewPr>
  <p:slideViewPr>
    <p:cSldViewPr snapToGrid="0" showGuides="1">
      <p:cViewPr varScale="1">
        <p:scale>
          <a:sx n="40" d="100"/>
          <a:sy n="40" d="100"/>
        </p:scale>
        <p:origin x="216" y="360"/>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3/21/21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3/21/21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part of the BSSW tutorial addressing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is available under a Creative Commons license.  It has been made possible by the collective support of many contributors and funding agencies.  Their strong interest in sustainable software comes from the accumulated experiences of a very large and hardworking scientific software development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278628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Ideally, testing is one facet of the software design process.  So after we get our feet wet with simple testing ideas, we'll go to </a:t>
            </a:r>
            <a:r>
              <a:rPr lang="en-US" sz="1200" kern="1200" dirty="0" err="1">
                <a:solidFill>
                  <a:schemeClr val="tx1"/>
                </a:solidFill>
                <a:effectLst/>
                <a:latin typeface="+mn-lt"/>
                <a:ea typeface="+mn-ea"/>
                <a:cs typeface="+mn-cs"/>
              </a:rPr>
              <a:t>Anshu's</a:t>
            </a:r>
            <a:r>
              <a:rPr lang="en-US" sz="1200" kern="1200" dirty="0">
                <a:solidFill>
                  <a:schemeClr val="tx1"/>
                </a:solidFill>
                <a:effectLst/>
                <a:latin typeface="+mn-lt"/>
                <a:ea typeface="+mn-ea"/>
                <a:cs typeface="+mn-cs"/>
              </a:rPr>
              <a:t> talk on software design.  Then we'll present our experiences in designing a testing strategy.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t>
            </a:r>
            <a:r>
              <a:rPr lang="en-US" sz="1200" kern="1200" dirty="0" err="1">
                <a:solidFill>
                  <a:schemeClr val="tx1"/>
                </a:solidFill>
                <a:effectLst/>
                <a:latin typeface="+mn-lt"/>
                <a:ea typeface="+mn-ea"/>
                <a:cs typeface="+mn-cs"/>
              </a:rPr>
              <a:t>algorothms</a:t>
            </a:r>
            <a:r>
              <a:rPr lang="en-US" sz="1200" kern="1200" dirty="0">
                <a:solidFill>
                  <a:schemeClr val="tx1"/>
                </a:solidFill>
                <a:effectLst/>
                <a:latin typeface="+mn-lt"/>
                <a:ea typeface="+mn-ea"/>
                <a:cs typeface="+mn-cs"/>
              </a:rPr>
              <a:t>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Where verification can check steps in the proof process,</a:t>
            </a:r>
          </a:p>
          <a:p>
            <a:r>
              <a:rPr lang="en-US" sz="1200" kern="1200" dirty="0">
                <a:solidFill>
                  <a:schemeClr val="tx1"/>
                </a:solidFill>
                <a:effectLst/>
                <a:latin typeface="+mn-lt"/>
                <a:ea typeface="+mn-ea"/>
                <a:cs typeface="+mn-cs"/>
              </a:rPr>
              <a:t>validation is harder.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98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 id="2147483960" r:id="rId13"/>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creativecommons.org/licenses/by-sa/4.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xfrm>
            <a:off x="2794000" y="321733"/>
            <a:ext cx="8959468" cy="681158"/>
          </a:xfrm>
          <a:prstGeom prst="rect">
            <a:avLst/>
          </a:prstGeom>
          <a:noFill/>
          <a:ln>
            <a:noFill/>
          </a:ln>
        </p:spPr>
        <p:txBody>
          <a:bodyPr spcFirstLastPara="1" wrap="square" lIns="91425" tIns="45700" rIns="91425" bIns="45700" anchor="b" anchorCtr="0">
            <a:noAutofit/>
          </a:bodyPr>
          <a:lstStyle/>
          <a:p>
            <a:r>
              <a:rPr lang="en-US" dirty="0"/>
              <a:t>Software Testing</a:t>
            </a:r>
            <a:endParaRPr lang="en-US" sz="2800" dirty="0">
              <a:effectLst/>
            </a:endParaRPr>
          </a:p>
        </p:txBody>
      </p:sp>
      <p:sp>
        <p:nvSpPr>
          <p:cNvPr id="51" name="Google Shape;51;g60257ae959_0_0"/>
          <p:cNvSpPr txBox="1">
            <a:spLocks noGrp="1"/>
          </p:cNvSpPr>
          <p:nvPr>
            <p:ph type="subTitle" idx="1"/>
          </p:nvPr>
        </p:nvSpPr>
        <p:spPr>
          <a:xfrm>
            <a:off x="4736917" y="1998821"/>
            <a:ext cx="3539707" cy="2855400"/>
          </a:xfrm>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b="1" dirty="0">
                <a:solidFill>
                  <a:srgbClr val="000000"/>
                </a:solidFill>
              </a:rPr>
              <a:t>David M. Rogers</a:t>
            </a:r>
            <a:br>
              <a:rPr lang="en-US" dirty="0">
                <a:solidFill>
                  <a:srgbClr val="000000"/>
                </a:solidFill>
              </a:rPr>
            </a:br>
            <a:r>
              <a:rPr lang="en-US" sz="1800" dirty="0">
                <a:solidFill>
                  <a:srgbClr val="000000"/>
                </a:solidFill>
              </a:rPr>
              <a:t>Oak Ridge National Laboratory</a:t>
            </a:r>
          </a:p>
          <a:p>
            <a:pPr marL="0" lvl="0" indent="0" algn="l" rtl="0">
              <a:lnSpc>
                <a:spcPct val="90000"/>
              </a:lnSpc>
              <a:spcBef>
                <a:spcPts val="1400"/>
              </a:spcBef>
              <a:spcAft>
                <a:spcPts val="0"/>
              </a:spcAft>
              <a:buSzPts val="2000"/>
              <a:buNone/>
            </a:pPr>
            <a:r>
              <a:rPr lang="en-US" b="1" dirty="0">
                <a:solidFill>
                  <a:srgbClr val="000000"/>
                </a:solidFill>
              </a:rPr>
              <a:t>Rinku Gupta</a:t>
            </a:r>
            <a:br>
              <a:rPr lang="en-US" dirty="0">
                <a:solidFill>
                  <a:srgbClr val="000000"/>
                </a:solidFill>
              </a:rPr>
            </a:br>
            <a:r>
              <a:rPr lang="en-US" sz="1800" dirty="0">
                <a:solidFill>
                  <a:srgbClr val="000000"/>
                </a:solidFill>
              </a:rPr>
              <a:t>Sandia National Laboratories</a:t>
            </a:r>
          </a:p>
          <a:p>
            <a:pPr marL="0" indent="0">
              <a:buClr>
                <a:srgbClr val="000000"/>
              </a:buClr>
              <a:buSzPts val="2000"/>
            </a:pPr>
            <a:r>
              <a:rPr lang="en-US" b="1" dirty="0" err="1">
                <a:solidFill>
                  <a:srgbClr val="000000"/>
                </a:solidFill>
              </a:rPr>
              <a:t>Anshu</a:t>
            </a:r>
            <a:r>
              <a:rPr lang="en-US" b="1" dirty="0">
                <a:solidFill>
                  <a:srgbClr val="000000"/>
                </a:solidFill>
              </a:rPr>
              <a:t> Dubey</a:t>
            </a:r>
            <a:br>
              <a:rPr lang="en-US" dirty="0">
                <a:solidFill>
                  <a:srgbClr val="000000"/>
                </a:solidFill>
              </a:rPr>
            </a:br>
            <a:r>
              <a:rPr lang="en-US" sz="1800" dirty="0">
                <a:solidFill>
                  <a:srgbClr val="000000"/>
                </a:solidFill>
              </a:rPr>
              <a:t>Argonne National Laboratory</a:t>
            </a:r>
            <a:endParaRPr lang="en-US" sz="1800" dirty="0"/>
          </a:p>
          <a:p>
            <a:pPr marL="0" indent="0">
              <a:lnSpc>
                <a:spcPct val="100000"/>
              </a:lnSpc>
              <a:spcBef>
                <a:spcPts val="0"/>
              </a:spcBef>
              <a:buSzPts val="2000"/>
            </a:pPr>
            <a:endParaRPr lang="en-US" sz="1400" dirty="0"/>
          </a:p>
          <a:p>
            <a:pPr marL="0" indent="0">
              <a:lnSpc>
                <a:spcPct val="100000"/>
              </a:lnSpc>
              <a:spcBef>
                <a:spcPts val="0"/>
              </a:spcBef>
              <a:buSzPts val="2000"/>
            </a:pPr>
            <a:endParaRPr lang="en-US" sz="1400" dirty="0"/>
          </a:p>
          <a:p>
            <a:pPr marL="0" lvl="0" indent="0" algn="l" rtl="0">
              <a:lnSpc>
                <a:spcPct val="90000"/>
              </a:lnSpc>
              <a:spcBef>
                <a:spcPts val="1400"/>
              </a:spcBef>
              <a:spcAft>
                <a:spcPts val="0"/>
              </a:spcAft>
              <a:buSzPts val="2000"/>
              <a:buNone/>
            </a:pPr>
            <a:endParaRPr sz="1400" dirty="0"/>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sz="2000" dirty="0"/>
          </a:p>
        </p:txBody>
      </p:sp>
      <p:pic>
        <p:nvPicPr>
          <p:cNvPr id="52" name="Google Shape;52;g60257ae959_0_0" descr="Screen Shot 2017-01-21 at 6.45.35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145" y="3426521"/>
            <a:ext cx="2113897" cy="925739"/>
          </a:xfrm>
          <a:prstGeom prst="rect">
            <a:avLst/>
          </a:prstGeom>
          <a:noFill/>
          <a:ln>
            <a:noFill/>
          </a:ln>
        </p:spPr>
      </p:pic>
      <p:sp>
        <p:nvSpPr>
          <p:cNvPr id="53" name="Google Shape;53;g60257ae959_0_0"/>
          <p:cNvSpPr/>
          <p:nvPr/>
        </p:nvSpPr>
        <p:spPr>
          <a:xfrm>
            <a:off x="355673" y="4300501"/>
            <a:ext cx="21885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chemeClr val="dk1"/>
                </a:solidFill>
                <a:latin typeface="Arial"/>
                <a:ea typeface="Arial"/>
                <a:cs typeface="Arial"/>
                <a:sym typeface="Arial"/>
              </a:rPr>
              <a:t>So your code will see the future.</a:t>
            </a:r>
            <a:endParaRPr sz="1100" b="0"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709005C6-1BDE-F146-9F42-E198F694286B}"/>
              </a:ext>
            </a:extLst>
          </p:cNvPr>
          <p:cNvSpPr/>
          <p:nvPr/>
        </p:nvSpPr>
        <p:spPr>
          <a:xfrm>
            <a:off x="7384026" y="5657306"/>
            <a:ext cx="6092825" cy="646331"/>
          </a:xfrm>
          <a:prstGeom prst="rect">
            <a:avLst/>
          </a:prstGeom>
        </p:spPr>
        <p:txBody>
          <a:bodyPr>
            <a:spAutoFit/>
          </a:bodyPr>
          <a:lstStyle/>
          <a:p>
            <a:pPr>
              <a:spcBef>
                <a:spcPts val="2400"/>
              </a:spcBef>
            </a:pPr>
            <a:r>
              <a:rPr lang="en-US" b="1" dirty="0"/>
              <a:t>NCAR ISS Tutorial, March 2021</a:t>
            </a:r>
            <a:br>
              <a:rPr lang="en-US" dirty="0"/>
            </a:br>
            <a:endParaRPr lang="en-US" dirty="0"/>
          </a:p>
        </p:txBody>
      </p:sp>
      <p:pic>
        <p:nvPicPr>
          <p:cNvPr id="9" name="Picture 2" descr="https://licensebuttons.net/l/by/4.0/88x31.png">
            <a:extLst>
              <a:ext uri="{FF2B5EF4-FFF2-40B4-BE49-F238E27FC236}">
                <a16:creationId xmlns:a16="http://schemas.microsoft.com/office/drawing/2014/main" id="{9EF2A123-D28C-824A-BEBF-A25789AF9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4FEEBB-913E-E14E-92DD-B9E587FE25B1}"/>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err="1"/>
              <a:t>ctest</a:t>
            </a:r>
            <a:r>
              <a:rPr lang="en-US" sz="2400" dirty="0"/>
              <a:t> / </a:t>
            </a:r>
            <a:r>
              <a:rPr lang="en-US" sz="2400" dirty="0" err="1"/>
              <a:t>cdash</a:t>
            </a:r>
            <a:endParaRPr lang="en-US" sz="2400" dirty="0"/>
          </a:p>
          <a:p>
            <a:pPr lvl="1"/>
            <a:r>
              <a:rPr lang="en-US" sz="2400" dirty="0" err="1"/>
              <a:t>gcov</a:t>
            </a:r>
            <a:r>
              <a:rPr lang="en-US" sz="2400" dirty="0"/>
              <a:t> / </a:t>
            </a:r>
            <a:r>
              <a:rPr lang="en-US" sz="2400" dirty="0" err="1"/>
              <a:t>lcov</a:t>
            </a:r>
            <a:r>
              <a:rPr lang="en-US" sz="2400" dirty="0"/>
              <a:t> (C, C++, Fortran)</a:t>
            </a:r>
          </a:p>
          <a:p>
            <a:pPr lvl="1"/>
            <a:r>
              <a:rPr lang="en-US" sz="2400" dirty="0"/>
              <a:t>clang-tidy</a:t>
            </a:r>
          </a:p>
          <a:p>
            <a:r>
              <a:rPr lang="en-US" sz="2800" dirty="0"/>
              <a:t>Python</a:t>
            </a:r>
          </a:p>
          <a:p>
            <a:pPr lvl="1"/>
            <a:r>
              <a:rPr lang="en-US" sz="2400" dirty="0" err="1"/>
              <a:t>pytest</a:t>
            </a:r>
            <a:r>
              <a:rPr lang="en-US" sz="2400" dirty="0"/>
              <a:t> / </a:t>
            </a:r>
            <a:r>
              <a:rPr lang="en-US" sz="2400" dirty="0" err="1"/>
              <a:t>unittest</a:t>
            </a:r>
            <a:r>
              <a:rPr lang="en-US" sz="2400" dirty="0"/>
              <a:t> / nose</a:t>
            </a:r>
          </a:p>
          <a:p>
            <a:pPr lvl="1"/>
            <a:r>
              <a:rPr lang="en-US" sz="2400" dirty="0" err="1"/>
              <a:t>pytest-cov</a:t>
            </a:r>
            <a:endParaRPr lang="en-US" sz="2400" dirty="0"/>
          </a:p>
          <a:p>
            <a:pPr lvl="1"/>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advTm="68702"/>
    </mc:Choice>
    <mc:Fallback xmlns="">
      <p:transition advTm="68702"/>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Requested citation for the overall tutorial: David E. Bernholdt, Anshu Dubey, David M. Rogers, Rinku K. Gupta, Better Scientific Software tutorial, in ISS ‘21: 2021. DOI: (</a:t>
            </a:r>
            <a:r>
              <a:rPr lang="en-US" sz="1600" b="1" dirty="0" err="1"/>
              <a:t>tbd</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Patricia A. Grubel,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1173892" y="1737360"/>
            <a:ext cx="10561677" cy="4601656"/>
          </a:xfrm>
        </p:spPr>
        <p:txBody>
          <a:bodyPr/>
          <a:lstStyle/>
          <a:p>
            <a:r>
              <a:rPr lang="en-US" dirty="0"/>
              <a:t>Development context for testing</a:t>
            </a:r>
          </a:p>
          <a:p>
            <a:r>
              <a:rPr lang="en-US" dirty="0"/>
              <a:t>Challenges</a:t>
            </a:r>
          </a:p>
          <a:p>
            <a:r>
              <a:rPr lang="en-US" dirty="0"/>
              <a:t>Toy Example</a:t>
            </a:r>
          </a:p>
          <a:p>
            <a:endParaRPr lang="en-US" sz="1200" dirty="0"/>
          </a:p>
          <a:p>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28016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1</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342900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2</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9584</TotalTime>
  <Words>3087</Words>
  <Application>Microsoft Macintosh PowerPoint</Application>
  <PresentationFormat>Custom</PresentationFormat>
  <Paragraphs>233</Paragraphs>
  <Slides>16</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Calibri</vt:lpstr>
      <vt:lpstr>Century Gothic</vt:lpstr>
      <vt:lpstr>Menlo</vt:lpstr>
      <vt:lpstr>Presentations (Wide Screen)</vt:lpstr>
      <vt:lpstr>Software Testing</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409</cp:revision>
  <cp:lastPrinted>2017-11-02T18:35:01Z</cp:lastPrinted>
  <dcterms:created xsi:type="dcterms:W3CDTF">2018-11-06T17:28:56Z</dcterms:created>
  <dcterms:modified xsi:type="dcterms:W3CDTF">2021-03-22T01:33:10Z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